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3" r:id="rId6"/>
    <p:sldId id="264" r:id="rId7"/>
    <p:sldId id="265" r:id="rId8"/>
    <p:sldId id="257"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E9C86D2-C133-453F-9A9C-DA886C62EB92}" type="datetimeFigureOut">
              <a:rPr lang="ru-RU" smtClean="0"/>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2352040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9C86D2-C133-453F-9A9C-DA886C62EB92}" type="datetimeFigureOut">
              <a:rPr lang="ru-RU" smtClean="0"/>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3748344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E9C86D2-C133-453F-9A9C-DA886C62EB92}" type="datetimeFigureOut">
              <a:rPr lang="ru-RU" smtClean="0"/>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4288223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E9C86D2-C133-453F-9A9C-DA886C62EB92}" type="datetimeFigureOut">
              <a:rPr lang="ru-RU" smtClean="0"/>
              <a:t>26.01.2021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2206565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E9C86D2-C133-453F-9A9C-DA886C62EB92}" type="datetimeFigureOut">
              <a:rPr lang="ru-RU" smtClean="0"/>
              <a:t>26.01.2021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21715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E9C86D2-C133-453F-9A9C-DA886C62EB92}" type="datetimeFigureOut">
              <a:rPr lang="ru-RU" smtClean="0"/>
              <a:t>26.01.2021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1602633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E9C86D2-C133-453F-9A9C-DA886C62EB92}" type="datetimeFigureOut">
              <a:rPr lang="ru-RU" smtClean="0"/>
              <a:t>26.01.2021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580171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E9C86D2-C133-453F-9A9C-DA886C62EB92}" type="datetimeFigureOut">
              <a:rPr lang="ru-RU" smtClean="0"/>
              <a:t>26.01.2021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232150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E9C86D2-C133-453F-9A9C-DA886C62EB92}" type="datetimeFigureOut">
              <a:rPr lang="ru-RU" smtClean="0"/>
              <a:t>26.01.2021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1744211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9C86D2-C133-453F-9A9C-DA886C62EB92}" type="datetimeFigureOut">
              <a:rPr lang="ru-RU" smtClean="0"/>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3980359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9C86D2-C133-453F-9A9C-DA886C62EB92}" type="datetimeFigureOut">
              <a:rPr lang="ru-RU" smtClean="0"/>
              <a:t>26.01.2021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451593-9B23-4C45-BDC6-40B6813233FB}" type="slidenum">
              <a:rPr lang="ru-RU" smtClean="0"/>
              <a:t>‹#›</a:t>
            </a:fld>
            <a:endParaRPr lang="ru-RU"/>
          </a:p>
        </p:txBody>
      </p:sp>
    </p:spTree>
    <p:extLst>
      <p:ext uri="{BB962C8B-B14F-4D97-AF65-F5344CB8AC3E}">
        <p14:creationId xmlns:p14="http://schemas.microsoft.com/office/powerpoint/2010/main" val="481183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9C86D2-C133-453F-9A9C-DA886C62EB92}" type="datetimeFigureOut">
              <a:rPr lang="ru-RU" smtClean="0"/>
              <a:t>26.01.2021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451593-9B23-4C45-BDC6-40B6813233FB}" type="slidenum">
              <a:rPr lang="ru-RU" smtClean="0"/>
              <a:t>‹#›</a:t>
            </a:fld>
            <a:endParaRPr lang="ru-RU"/>
          </a:p>
        </p:txBody>
      </p:sp>
    </p:spTree>
    <p:extLst>
      <p:ext uri="{BB962C8B-B14F-4D97-AF65-F5344CB8AC3E}">
        <p14:creationId xmlns:p14="http://schemas.microsoft.com/office/powerpoint/2010/main" val="3591742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6483" y="1122362"/>
            <a:ext cx="10650070" cy="4700213"/>
          </a:xfrm>
        </p:spPr>
        <p:txBody>
          <a:bodyPr>
            <a:noAutofit/>
          </a:bodyPr>
          <a:lstStyle/>
          <a:p>
            <a:pPr lvl="0"/>
            <a:r>
              <a:rPr lang="kk-KZ" sz="4800" b="1">
                <a:latin typeface="Times New Roman" panose="02020603050405020304" pitchFamily="18" charset="0"/>
                <a:cs typeface="Times New Roman" panose="02020603050405020304" pitchFamily="18" charset="0"/>
              </a:rPr>
              <a:t>ЖЕР КАДАСТРЫ </a:t>
            </a:r>
            <a:r>
              <a:rPr lang="kk-KZ" sz="4800" b="1">
                <a:latin typeface="Times New Roman" panose="02020603050405020304" pitchFamily="18" charset="0"/>
                <a:cs typeface="Times New Roman" panose="02020603050405020304" pitchFamily="18" charset="0"/>
              </a:rPr>
              <a:t>ТУРАЛЫ </a:t>
            </a:r>
            <a:r>
              <a:rPr lang="kk-KZ" sz="4800" b="1" smtClean="0">
                <a:latin typeface="Times New Roman" panose="02020603050405020304" pitchFamily="18" charset="0"/>
                <a:cs typeface="Times New Roman" panose="02020603050405020304" pitchFamily="18" charset="0"/>
              </a:rPr>
              <a:t>ТҮСІНІК. </a:t>
            </a:r>
            <a:br>
              <a:rPr lang="kk-KZ" sz="4800" b="1" smtClean="0">
                <a:latin typeface="Times New Roman" panose="02020603050405020304" pitchFamily="18" charset="0"/>
                <a:cs typeface="Times New Roman" panose="02020603050405020304" pitchFamily="18" charset="0"/>
              </a:rPr>
            </a:br>
            <a:r>
              <a:rPr lang="kk-KZ" sz="4800" b="1" smtClean="0">
                <a:latin typeface="Times New Roman" panose="02020603050405020304" pitchFamily="18" charset="0"/>
                <a:cs typeface="Times New Roman" panose="02020603050405020304" pitchFamily="18" charset="0"/>
              </a:rPr>
              <a:t>ҚАЗАҚСТАН </a:t>
            </a:r>
            <a:r>
              <a:rPr lang="kk-KZ" sz="4800" b="1">
                <a:latin typeface="Times New Roman" panose="02020603050405020304" pitchFamily="18" charset="0"/>
                <a:cs typeface="Times New Roman" panose="02020603050405020304" pitchFamily="18" charset="0"/>
              </a:rPr>
              <a:t>РЕСПУБЛИКАСЫНДА ЖЕР РЕФОРМАСЫ ЖАҒДАЙЫНДАҒЫ </a:t>
            </a:r>
            <a:r>
              <a:rPr lang="kk-KZ" sz="4800" b="1">
                <a:latin typeface="Times New Roman" panose="02020603050405020304" pitchFamily="18" charset="0"/>
                <a:cs typeface="Times New Roman" panose="02020603050405020304" pitchFamily="18" charset="0"/>
              </a:rPr>
              <a:t>ОНЫҢ </a:t>
            </a:r>
            <a:r>
              <a:rPr lang="kk-KZ" sz="4800" b="1" smtClean="0">
                <a:latin typeface="Times New Roman" panose="02020603050405020304" pitchFamily="18" charset="0"/>
                <a:cs typeface="Times New Roman" panose="02020603050405020304" pitchFamily="18" charset="0"/>
              </a:rPr>
              <a:t>МАЗМҰНЫ.</a:t>
            </a:r>
            <a:endParaRPr lang="ru-RU" sz="48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083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605118"/>
            <a:ext cx="11120717" cy="5365376"/>
          </a:xfrm>
        </p:spPr>
        <p:txBody>
          <a:bodyPr>
            <a:noAutofit/>
          </a:bodyPr>
          <a:lstStyle/>
          <a:p>
            <a:pPr algn="just"/>
            <a:r>
              <a:rPr lang="ru-RU" sz="3600" b="1" smtClean="0">
                <a:latin typeface="Times New Roman" panose="02020603050405020304" pitchFamily="18" charset="0"/>
                <a:cs typeface="Times New Roman" panose="02020603050405020304" pitchFamily="18" charset="0"/>
              </a:rPr>
              <a:t>	</a:t>
            </a:r>
            <a:r>
              <a:rPr lang="kk-KZ" sz="3600">
                <a:latin typeface="Times New Roman" panose="02020603050405020304" pitchFamily="18" charset="0"/>
                <a:cs typeface="Times New Roman" panose="02020603050405020304" pitchFamily="18" charset="0"/>
              </a:rPr>
              <a:t>Материалдық </a:t>
            </a:r>
            <a:r>
              <a:rPr lang="kk-KZ" sz="3600" smtClean="0">
                <a:latin typeface="Times New Roman" panose="02020603050405020304" pitchFamily="18" charset="0"/>
                <a:cs typeface="Times New Roman" panose="02020603050405020304" pitchFamily="18" charset="0"/>
              </a:rPr>
              <a:t>және </a:t>
            </a:r>
            <a:r>
              <a:rPr lang="kk-KZ" sz="3600">
                <a:latin typeface="Times New Roman" panose="02020603050405020304" pitchFamily="18" charset="0"/>
                <a:cs typeface="Times New Roman" panose="02020603050405020304" pitchFamily="18" charset="0"/>
              </a:rPr>
              <a:t>салық салу объектісі ретінде жер туралы мағұлматтарды объективті түрде алу қажеттілігінен тарихи жер </a:t>
            </a:r>
            <a:r>
              <a:rPr lang="kk-KZ" sz="3600">
                <a:latin typeface="Times New Roman" panose="02020603050405020304" pitchFamily="18" charset="0"/>
                <a:cs typeface="Times New Roman" panose="02020603050405020304" pitchFamily="18" charset="0"/>
              </a:rPr>
              <a:t>кадастры </a:t>
            </a:r>
            <a:r>
              <a:rPr lang="kk-KZ" sz="3600" smtClean="0">
                <a:latin typeface="Times New Roman" panose="02020603050405020304" pitchFamily="18" charset="0"/>
                <a:cs typeface="Times New Roman" panose="02020603050405020304" pitchFamily="18" charset="0"/>
              </a:rPr>
              <a:t>туындады.</a:t>
            </a:r>
            <a:br>
              <a:rPr lang="kk-KZ" sz="3600" smtClean="0">
                <a:latin typeface="Times New Roman" panose="02020603050405020304" pitchFamily="18" charset="0"/>
                <a:cs typeface="Times New Roman" panose="02020603050405020304" pitchFamily="18" charset="0"/>
              </a:rPr>
            </a:br>
            <a:r>
              <a:rPr lang="kk-KZ" sz="3600">
                <a:latin typeface="Times New Roman" panose="02020603050405020304" pitchFamily="18" charset="0"/>
                <a:cs typeface="Times New Roman" panose="02020603050405020304" pitchFamily="18" charset="0"/>
              </a:rPr>
              <a:t>	</a:t>
            </a:r>
            <a:r>
              <a:rPr lang="kk-KZ" sz="3600" smtClean="0">
                <a:latin typeface="Times New Roman" panose="02020603050405020304" pitchFamily="18" charset="0"/>
                <a:cs typeface="Times New Roman" panose="02020603050405020304" pitchFamily="18" charset="0"/>
              </a:rPr>
              <a:t>Мемлекеттің </a:t>
            </a:r>
            <a:r>
              <a:rPr lang="kk-KZ" sz="3600">
                <a:latin typeface="Times New Roman" panose="02020603050405020304" pitchFamily="18" charset="0"/>
                <a:cs typeface="Times New Roman" panose="02020603050405020304" pitchFamily="18" charset="0"/>
              </a:rPr>
              <a:t>пайда болуымен бірге жер мемлекеттік кіріс және арнайы салық объектісіне айналды. Сондықтан қоғамның бір белгілі даму сатысында алдымен жерді есепке алу, содан кейін оны бағалау кажеттігі пайда болды, яғни жер кадастрын жүргізу </a:t>
            </a:r>
            <a:r>
              <a:rPr lang="kk-KZ" sz="3600">
                <a:latin typeface="Times New Roman" panose="02020603050405020304" pitchFamily="18" charset="0"/>
                <a:cs typeface="Times New Roman" panose="02020603050405020304" pitchFamily="18" charset="0"/>
              </a:rPr>
              <a:t>қажеттілігі </a:t>
            </a:r>
            <a:r>
              <a:rPr lang="kk-KZ" sz="3600" smtClean="0">
                <a:latin typeface="Times New Roman" panose="02020603050405020304" pitchFamily="18" charset="0"/>
                <a:cs typeface="Times New Roman" panose="02020603050405020304" pitchFamily="18" charset="0"/>
              </a:rPr>
              <a:t>туындады</a:t>
            </a:r>
            <a:r>
              <a:rPr lang="kk-KZ" sz="3600">
                <a:latin typeface="Times New Roman" panose="02020603050405020304" pitchFamily="18" charset="0"/>
                <a:cs typeface="Times New Roman" panose="02020603050405020304" pitchFamily="18" charset="0"/>
              </a:rPr>
              <a:t>. </a:t>
            </a:r>
            <a:endParaRPr lang="ru-RU" sz="40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9003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605118"/>
            <a:ext cx="11120717" cy="5365376"/>
          </a:xfrm>
        </p:spPr>
        <p:txBody>
          <a:bodyPr>
            <a:noAutofit/>
          </a:bodyPr>
          <a:lstStyle/>
          <a:p>
            <a:pPr algn="just"/>
            <a:r>
              <a:rPr lang="ru-RU" sz="3600" b="1" smtClean="0">
                <a:latin typeface="Times New Roman" panose="02020603050405020304" pitchFamily="18" charset="0"/>
                <a:cs typeface="Times New Roman" panose="02020603050405020304" pitchFamily="18" charset="0"/>
              </a:rPr>
              <a:t>	</a:t>
            </a:r>
            <a:endParaRPr lang="ru-RU" sz="4000" b="1">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97542" y="363915"/>
            <a:ext cx="11093822" cy="6494085"/>
          </a:xfrm>
          <a:prstGeom prst="rect">
            <a:avLst/>
          </a:prstGeom>
        </p:spPr>
        <p:txBody>
          <a:bodyPr wrap="square">
            <a:spAutoFit/>
          </a:bodyPr>
          <a:lstStyle/>
          <a:p>
            <a:pPr algn="just"/>
            <a:r>
              <a:rPr lang="kk-KZ" sz="2800" smtClean="0">
                <a:latin typeface="Times New Roman" panose="02020603050405020304" pitchFamily="18" charset="0"/>
                <a:ea typeface="Times New Roman" panose="02020603050405020304" pitchFamily="18" charset="0"/>
              </a:rPr>
              <a:t>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a:t>
            </a:r>
            <a:r>
              <a:rPr lang="kk-KZ" sz="3200">
                <a:latin typeface="Times New Roman" panose="02020603050405020304" pitchFamily="18" charset="0"/>
                <a:ea typeface="Times New Roman" panose="02020603050405020304" pitchFamily="18" charset="0"/>
                <a:cs typeface="Times New Roman" panose="02020603050405020304" pitchFamily="18" charset="0"/>
              </a:rPr>
              <a:t>Кадастр» сөзі латынның «capitastrum» деген сөзінен шыққан. Бұл сөз «салық салынатын заттардың тізімі» </a:t>
            </a:r>
            <a:r>
              <a:rPr lang="kk-KZ" sz="3200">
                <a:latin typeface="Times New Roman" panose="02020603050405020304" pitchFamily="18" charset="0"/>
                <a:ea typeface="Times New Roman" panose="02020603050405020304" pitchFamily="18" charset="0"/>
                <a:cs typeface="Times New Roman" panose="02020603050405020304" pitchFamily="18" charset="0"/>
              </a:rPr>
              <a:t>деген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ұғымды </a:t>
            </a:r>
            <a:r>
              <a:rPr lang="kk-KZ" sz="3200">
                <a:latin typeface="Times New Roman" panose="02020603050405020304" pitchFamily="18" charset="0"/>
                <a:ea typeface="Times New Roman" panose="02020603050405020304" pitchFamily="18" charset="0"/>
                <a:cs typeface="Times New Roman" panose="02020603050405020304" pitchFamily="18" charset="0"/>
              </a:rPr>
              <a:t>береді. Осыған байланысты әуелі кадастр </a:t>
            </a:r>
            <a:r>
              <a:rPr lang="kk-KZ" sz="3200">
                <a:latin typeface="Times New Roman" panose="02020603050405020304" pitchFamily="18" charset="0"/>
                <a:ea typeface="Times New Roman" panose="02020603050405020304" pitchFamily="18" charset="0"/>
                <a:cs typeface="Times New Roman" panose="02020603050405020304" pitchFamily="18" charset="0"/>
              </a:rPr>
              <a:t>деп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салық салынатын </a:t>
            </a:r>
            <a:r>
              <a:rPr lang="kk-KZ" sz="3200">
                <a:latin typeface="Times New Roman" panose="02020603050405020304" pitchFamily="18" charset="0"/>
                <a:ea typeface="Times New Roman" panose="02020603050405020304" pitchFamily="18" charset="0"/>
                <a:cs typeface="Times New Roman" panose="02020603050405020304" pitchFamily="18" charset="0"/>
              </a:rPr>
              <a:t>заттардың тізімі </a:t>
            </a:r>
            <a:r>
              <a:rPr lang="kk-KZ" sz="3200">
                <a:latin typeface="Times New Roman" panose="02020603050405020304" pitchFamily="18" charset="0"/>
                <a:ea typeface="Times New Roman" panose="02020603050405020304" pitchFamily="18" charset="0"/>
                <a:cs typeface="Times New Roman" panose="02020603050405020304" pitchFamily="18" charset="0"/>
              </a:rPr>
              <a:t>тіркелген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кітапты (</a:t>
            </a:r>
            <a:r>
              <a:rPr lang="kk-KZ" sz="3200">
                <a:latin typeface="Times New Roman" panose="02020603050405020304" pitchFamily="18" charset="0"/>
                <a:ea typeface="Times New Roman" panose="02020603050405020304" pitchFamily="18" charset="0"/>
                <a:cs typeface="Times New Roman" panose="02020603050405020304" pitchFamily="18" charset="0"/>
              </a:rPr>
              <a:t>реестр</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3200">
                <a:latin typeface="Times New Roman" panose="02020603050405020304" pitchFamily="18" charset="0"/>
                <a:ea typeface="Times New Roman" panose="02020603050405020304" pitchFamily="18" charset="0"/>
                <a:cs typeface="Times New Roman" panose="02020603050405020304" pitchFamily="18" charset="0"/>
              </a:rPr>
              <a:t>айтатын</a:t>
            </a:r>
            <a:r>
              <a:rPr lang="kk-KZ" sz="3200">
                <a:latin typeface="Times New Roman" panose="02020603050405020304" pitchFamily="18" charset="0"/>
                <a:ea typeface="Times New Roman" panose="02020603050405020304" pitchFamily="18" charset="0"/>
                <a:cs typeface="Times New Roman" panose="02020603050405020304" pitchFamily="18" charset="0"/>
              </a:rPr>
              <a:t>. </a:t>
            </a:r>
            <a:r>
              <a:rPr lang="ru-RU" sz="3200" smtClean="0">
                <a:latin typeface="Times New Roman" panose="02020603050405020304" pitchFamily="18" charset="0"/>
                <a:cs typeface="Times New Roman" panose="02020603050405020304" pitchFamily="18" charset="0"/>
              </a:rPr>
              <a:t>Кейіннен бұл ұғым Францияда </a:t>
            </a:r>
            <a:r>
              <a:rPr lang="en-US" sz="3200" smtClean="0">
                <a:latin typeface="Times New Roman" panose="02020603050405020304" pitchFamily="18" charset="0"/>
                <a:cs typeface="Times New Roman" panose="02020603050405020304" pitchFamily="18" charset="0"/>
              </a:rPr>
              <a:t>cadastre (</a:t>
            </a:r>
            <a:r>
              <a:rPr lang="ru-RU" sz="3200" smtClean="0">
                <a:latin typeface="Times New Roman" panose="02020603050405020304" pitchFamily="18" charset="0"/>
                <a:cs typeface="Times New Roman" panose="02020603050405020304" pitchFamily="18" charset="0"/>
              </a:rPr>
              <a:t>реестр) деген ұғымға ауысады және оны қазіргі кезде қолданады. </a:t>
            </a:r>
            <a:endParaRPr lang="kk-KZ" sz="320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kk-KZ" sz="3200">
                <a:latin typeface="Times New Roman" panose="02020603050405020304" pitchFamily="18" charset="0"/>
                <a:ea typeface="Times New Roman" panose="02020603050405020304" pitchFamily="18" charset="0"/>
                <a:cs typeface="Times New Roman" panose="02020603050405020304" pitchFamily="18" charset="0"/>
              </a:rPr>
              <a:t>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Есепке</a:t>
            </a:r>
            <a:r>
              <a:rPr lang="kk-KZ" sz="3200">
                <a:latin typeface="Times New Roman" panose="02020603050405020304" pitchFamily="18" charset="0"/>
                <a:ea typeface="Times New Roman" panose="02020603050405020304" pitchFamily="18" charset="0"/>
                <a:cs typeface="Times New Roman" panose="02020603050405020304" pitchFamily="18" charset="0"/>
              </a:rPr>
              <a:t>, бағалауға алынған объектіге байланысты жер, су, орман және т.б</a:t>
            </a:r>
            <a:r>
              <a:rPr lang="kk-KZ" sz="3200">
                <a:latin typeface="Times New Roman" panose="02020603050405020304" pitchFamily="18" charset="0"/>
                <a:ea typeface="Times New Roman" panose="02020603050405020304" pitchFamily="18" charset="0"/>
                <a:cs typeface="Times New Roman" panose="02020603050405020304" pitchFamily="18" charset="0"/>
              </a:rPr>
              <a:t>.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кадастрлар </a:t>
            </a:r>
            <a:r>
              <a:rPr lang="kk-KZ" sz="3200">
                <a:latin typeface="Times New Roman" panose="02020603050405020304" pitchFamily="18" charset="0"/>
                <a:ea typeface="Times New Roman" panose="02020603050405020304" pitchFamily="18" charset="0"/>
                <a:cs typeface="Times New Roman" panose="02020603050405020304" pitchFamily="18" charset="0"/>
              </a:rPr>
              <a:t>деп </a:t>
            </a:r>
            <a:r>
              <a:rPr lang="kk-KZ" sz="3200">
                <a:latin typeface="Times New Roman" panose="02020603050405020304" pitchFamily="18" charset="0"/>
                <a:ea typeface="Times New Roman" panose="02020603050405020304" pitchFamily="18" charset="0"/>
                <a:cs typeface="Times New Roman" panose="02020603050405020304" pitchFamily="18" charset="0"/>
              </a:rPr>
              <a:t>бөлінді</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kk-KZ" sz="3200">
                <a:latin typeface="Times New Roman" panose="02020603050405020304" pitchFamily="18" charset="0"/>
                <a:ea typeface="Times New Roman" panose="02020603050405020304" pitchFamily="18" charset="0"/>
                <a:cs typeface="Times New Roman" panose="02020603050405020304" pitchFamily="18" charset="0"/>
              </a:rPr>
              <a:t>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Сонымен бірге, қарапайым түсінікте </a:t>
            </a:r>
            <a:r>
              <a:rPr lang="kk-KZ" sz="3200" i="1">
                <a:latin typeface="Times New Roman" panose="02020603050405020304" pitchFamily="18" charset="0"/>
                <a:ea typeface="Times New Roman" panose="02020603050405020304" pitchFamily="18" charset="0"/>
                <a:cs typeface="Times New Roman" panose="02020603050405020304" pitchFamily="18" charset="0"/>
              </a:rPr>
              <a:t>жер </a:t>
            </a:r>
            <a:r>
              <a:rPr lang="kk-KZ" sz="3200" i="1" smtClean="0">
                <a:latin typeface="Times New Roman" panose="02020603050405020304" pitchFamily="18" charset="0"/>
                <a:ea typeface="Times New Roman" panose="02020603050405020304" pitchFamily="18" charset="0"/>
                <a:cs typeface="Times New Roman" panose="02020603050405020304" pitchFamily="18" charset="0"/>
              </a:rPr>
              <a:t>кадастры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3200">
                <a:latin typeface="Times New Roman" panose="02020603050405020304" pitchFamily="18" charset="0"/>
                <a:ea typeface="Times New Roman" panose="02020603050405020304" pitchFamily="18" charset="0"/>
                <a:cs typeface="Times New Roman" panose="02020603050405020304" pitchFamily="18" charset="0"/>
              </a:rPr>
              <a:t>жер салығы салынатын заттар туралы кітап, ал кең </a:t>
            </a:r>
            <a:r>
              <a:rPr lang="kk-KZ" sz="3200">
                <a:latin typeface="Times New Roman" panose="02020603050405020304" pitchFamily="18" charset="0"/>
                <a:ea typeface="Times New Roman" panose="02020603050405020304" pitchFamily="18" charset="0"/>
                <a:cs typeface="Times New Roman" panose="02020603050405020304" pitchFamily="18" charset="0"/>
              </a:rPr>
              <a:t>түсінікте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 жерге </a:t>
            </a:r>
            <a:r>
              <a:rPr lang="kk-KZ" sz="3200">
                <a:latin typeface="Times New Roman" panose="02020603050405020304" pitchFamily="18" charset="0"/>
                <a:ea typeface="Times New Roman" panose="02020603050405020304" pitchFamily="18" charset="0"/>
                <a:cs typeface="Times New Roman" panose="02020603050405020304" pitchFamily="18" charset="0"/>
              </a:rPr>
              <a:t>салық салу үшін жер туралы мәліметтерді алу мақсатымен жерді есепке алу, бағалау бойынша мемлекеттің </a:t>
            </a:r>
            <a:r>
              <a:rPr lang="kk-KZ" sz="3200">
                <a:latin typeface="Times New Roman" panose="02020603050405020304" pitchFamily="18" charset="0"/>
                <a:ea typeface="Times New Roman" panose="02020603050405020304" pitchFamily="18" charset="0"/>
                <a:cs typeface="Times New Roman" panose="02020603050405020304" pitchFamily="18" charset="0"/>
              </a:rPr>
              <a:t>жүргізетін </a:t>
            </a:r>
            <a:r>
              <a:rPr lang="kk-KZ" sz="3200" smtClean="0">
                <a:latin typeface="Times New Roman" panose="02020603050405020304" pitchFamily="18" charset="0"/>
                <a:ea typeface="Times New Roman" panose="02020603050405020304" pitchFamily="18" charset="0"/>
                <a:cs typeface="Times New Roman" panose="02020603050405020304" pitchFamily="18" charset="0"/>
              </a:rPr>
              <a:t>іс-шара жүйесі.</a:t>
            </a:r>
            <a:endParaRPr lang="ru-RU" sz="3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9993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605118"/>
            <a:ext cx="11120717" cy="5365376"/>
          </a:xfrm>
        </p:spPr>
        <p:txBody>
          <a:bodyPr>
            <a:noAutofit/>
          </a:bodyPr>
          <a:lstStyle/>
          <a:p>
            <a:pPr algn="just"/>
            <a:r>
              <a:rPr lang="ru-RU" sz="3600" b="1" smtClean="0">
                <a:latin typeface="Times New Roman" panose="02020603050405020304" pitchFamily="18" charset="0"/>
                <a:cs typeface="Times New Roman" panose="02020603050405020304" pitchFamily="18" charset="0"/>
              </a:rPr>
              <a:t>	</a:t>
            </a:r>
            <a:endParaRPr lang="ru-RU" sz="4000" b="1">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05119" y="605118"/>
            <a:ext cx="11093822" cy="5632311"/>
          </a:xfrm>
          <a:prstGeom prst="rect">
            <a:avLst/>
          </a:prstGeom>
        </p:spPr>
        <p:txBody>
          <a:bodyPr wrap="square">
            <a:spAutoFit/>
          </a:bodyPr>
          <a:lstStyle/>
          <a:p>
            <a:pPr algn="just"/>
            <a:r>
              <a:rPr lang="kk-KZ" sz="2800" smtClean="0">
                <a:latin typeface="Times New Roman" panose="02020603050405020304" pitchFamily="18" charset="0"/>
                <a:ea typeface="Times New Roman" panose="02020603050405020304" pitchFamily="18" charset="0"/>
              </a:rPr>
              <a:t>	</a:t>
            </a:r>
            <a:r>
              <a:rPr lang="kk-KZ" sz="4000" smtClean="0">
                <a:latin typeface="Times New Roman" panose="02020603050405020304" pitchFamily="18" charset="0"/>
                <a:ea typeface="Times New Roman" panose="02020603050405020304" pitchFamily="18" charset="0"/>
              </a:rPr>
              <a:t>Жер кадастрының объектісі – жер ресурстары.</a:t>
            </a:r>
          </a:p>
          <a:p>
            <a:pPr algn="just"/>
            <a:r>
              <a:rPr lang="kk-KZ" sz="4000">
                <a:latin typeface="Times New Roman" panose="02020603050405020304" pitchFamily="18" charset="0"/>
                <a:cs typeface="Times New Roman" panose="02020603050405020304" pitchFamily="18" charset="0"/>
              </a:rPr>
              <a:t>	</a:t>
            </a:r>
            <a:r>
              <a:rPr lang="ru-RU" sz="4000" i="1" smtClean="0">
                <a:latin typeface="Times New Roman" panose="02020603050405020304" pitchFamily="18" charset="0"/>
                <a:cs typeface="Times New Roman" panose="02020603050405020304" pitchFamily="18" charset="0"/>
              </a:rPr>
              <a:t>Жер ресурстары </a:t>
            </a:r>
            <a:r>
              <a:rPr lang="ru-RU" sz="4000" smtClean="0">
                <a:latin typeface="Times New Roman" panose="02020603050405020304" pitchFamily="18" charset="0"/>
                <a:cs typeface="Times New Roman" panose="02020603050405020304" pitchFamily="18" charset="0"/>
              </a:rPr>
              <a:t>– бұл қоғамның өндіріс күштерінің қазіргі даму деңгейінде адамның бірнеше қызмет ету саласында (ауыл, орман, су шаруашылығы, елді мекендер, жолдар салу және т.б.) пайданылатын немесе пайдалануы мүмкін ауыл шаруашылығы жерлері мен басқа да жер алқаптары. </a:t>
            </a:r>
            <a:endParaRPr lang="ru-RU" sz="4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0023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605118"/>
            <a:ext cx="11120717" cy="5365376"/>
          </a:xfrm>
        </p:spPr>
        <p:txBody>
          <a:bodyPr>
            <a:noAutofit/>
          </a:bodyPr>
          <a:lstStyle/>
          <a:p>
            <a:pPr algn="just"/>
            <a:r>
              <a:rPr lang="ru-RU" sz="3600" b="1" smtClean="0">
                <a:latin typeface="Times New Roman" panose="02020603050405020304" pitchFamily="18" charset="0"/>
                <a:cs typeface="Times New Roman" panose="02020603050405020304" pitchFamily="18" charset="0"/>
              </a:rPr>
              <a:t>	</a:t>
            </a:r>
            <a:endParaRPr lang="ru-RU" sz="4000" b="1">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05119" y="605118"/>
            <a:ext cx="11093822" cy="6186309"/>
          </a:xfrm>
          <a:prstGeom prst="rect">
            <a:avLst/>
          </a:prstGeom>
        </p:spPr>
        <p:txBody>
          <a:bodyPr wrap="square">
            <a:spAutoFit/>
          </a:bodyPr>
          <a:lstStyle/>
          <a:p>
            <a:pPr algn="just"/>
            <a:r>
              <a:rPr lang="kk-KZ" sz="2800" smtClean="0">
                <a:latin typeface="Times New Roman" panose="02020603050405020304" pitchFamily="18" charset="0"/>
                <a:ea typeface="Times New Roman" panose="02020603050405020304" pitchFamily="18" charset="0"/>
              </a:rPr>
              <a:t>	</a:t>
            </a:r>
            <a:r>
              <a:rPr lang="ru-RU" sz="3600" smtClean="0">
                <a:latin typeface="Times New Roman" panose="02020603050405020304" pitchFamily="18" charset="0"/>
                <a:cs typeface="Times New Roman" panose="02020603050405020304" pitchFamily="18" charset="0"/>
              </a:rPr>
              <a:t>Өндірістің дамуымен оның төңірегіне табиғи қордың шоғырлану үлесі өсе береді де, сөйтіп, экономикалық, әлеуметтік, технологиялық, биологиялық процестердің өзара байланысы күшейе түседі. </a:t>
            </a:r>
          </a:p>
          <a:p>
            <a:pPr algn="just"/>
            <a:r>
              <a:rPr lang="ru-RU" sz="3600">
                <a:latin typeface="Times New Roman" panose="02020603050405020304" pitchFamily="18" charset="0"/>
                <a:cs typeface="Times New Roman" panose="02020603050405020304" pitchFamily="18" charset="0"/>
              </a:rPr>
              <a:t>	</a:t>
            </a:r>
            <a:r>
              <a:rPr lang="ru-RU" sz="3600" smtClean="0">
                <a:latin typeface="Times New Roman" panose="02020603050405020304" pitchFamily="18" charset="0"/>
                <a:cs typeface="Times New Roman" panose="02020603050405020304" pitchFamily="18" charset="0"/>
              </a:rPr>
              <a:t>Өндіріс тек қана материалдық игілік жасаумен шектелмей, қоршаған ортаны қорғау, табиғатта экологиялық тепе-теңдікті сақтау тиіс. Осыған байланысты табиғат қорларын, соның ішінде жер қорларын қорғау ең бір маңызды халық шаруашылық мәселе, сондықтан оған мемлекеттік назар аударылады. </a:t>
            </a:r>
            <a:endParaRPr lang="ru-RU"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1344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605118"/>
            <a:ext cx="11120717" cy="5365376"/>
          </a:xfrm>
        </p:spPr>
        <p:txBody>
          <a:bodyPr>
            <a:noAutofit/>
          </a:bodyPr>
          <a:lstStyle/>
          <a:p>
            <a:pPr algn="just"/>
            <a:r>
              <a:rPr lang="ru-RU" sz="3600" b="1" smtClean="0">
                <a:latin typeface="Times New Roman" panose="02020603050405020304" pitchFamily="18" charset="0"/>
                <a:cs typeface="Times New Roman" panose="02020603050405020304" pitchFamily="18" charset="0"/>
              </a:rPr>
              <a:t>	</a:t>
            </a:r>
            <a:endParaRPr lang="ru-RU" sz="4000" b="1">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70647" y="299929"/>
            <a:ext cx="11093822" cy="6740307"/>
          </a:xfrm>
          <a:prstGeom prst="rect">
            <a:avLst/>
          </a:prstGeom>
        </p:spPr>
        <p:txBody>
          <a:bodyPr wrap="square">
            <a:spAutoFit/>
          </a:bodyPr>
          <a:lstStyle/>
          <a:p>
            <a:pPr algn="just"/>
            <a:r>
              <a:rPr lang="ru-RU" sz="3600" smtClean="0">
                <a:latin typeface="Times New Roman" panose="02020603050405020304" pitchFamily="18" charset="0"/>
                <a:cs typeface="Times New Roman" panose="02020603050405020304" pitchFamily="18" charset="0"/>
              </a:rPr>
              <a:t>	Сол шаралардың ішінде ең маңыздылары болып топырақтардың құнарлығын арттыру, су және жел эрозиясынан, қайта тұзданудан, құрғаудан, өнеркәсіптен ластанудан сақтау және жерлерді бастапқы қалпына келтіру шаралары болып табылады. 	Бұл мәселелерді шешу үшін еліміздің жер қорларын сапалық жай-күйі туралы толық, нақты ақпарат жинақталуы және болуы керек. Сонымен қатар ғылыми негізде ұйымдастырылатын шаралар жер қорларының сапалық жай-күйін жан-жақты зерттеу және есепке алуға негізделеді. Бұл мәліметтер жер кадастры жүйесінде толық деңгейде болады. </a:t>
            </a:r>
            <a:endParaRPr lang="ru-RU"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4142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605118"/>
            <a:ext cx="11120717" cy="5365376"/>
          </a:xfrm>
        </p:spPr>
        <p:txBody>
          <a:bodyPr>
            <a:noAutofit/>
          </a:bodyPr>
          <a:lstStyle/>
          <a:p>
            <a:pPr algn="just"/>
            <a:r>
              <a:rPr lang="ru-RU" sz="3600" b="1" smtClean="0">
                <a:latin typeface="Times New Roman" panose="02020603050405020304" pitchFamily="18" charset="0"/>
                <a:cs typeface="Times New Roman" panose="02020603050405020304" pitchFamily="18" charset="0"/>
              </a:rPr>
              <a:t>	</a:t>
            </a:r>
            <a:endParaRPr lang="ru-RU" sz="4000" b="1">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05119" y="605118"/>
            <a:ext cx="11093822" cy="6186309"/>
          </a:xfrm>
          <a:prstGeom prst="rect">
            <a:avLst/>
          </a:prstGeom>
        </p:spPr>
        <p:txBody>
          <a:bodyPr wrap="square">
            <a:spAutoFit/>
          </a:bodyPr>
          <a:lstStyle/>
          <a:p>
            <a:pPr algn="just"/>
            <a:r>
              <a:rPr lang="ru-RU" sz="3600" smtClean="0">
                <a:latin typeface="Times New Roman" panose="02020603050405020304" pitchFamily="18" charset="0"/>
                <a:cs typeface="Times New Roman" panose="02020603050405020304" pitchFamily="18" charset="0"/>
              </a:rPr>
              <a:t>	Жер кадастры жердің бөлу және пайдалану кезіндегі нақтылы жай-күйін анықтайды және осыған орай жер қорын мемлекеттік тарапынан басқаруды және оның халық шаруашылығында дұрыс нысаналы пайдалануын қамтамасыз етеді. </a:t>
            </a:r>
          </a:p>
          <a:p>
            <a:pPr algn="just"/>
            <a:r>
              <a:rPr lang="ru-RU" sz="3600">
                <a:latin typeface="Times New Roman" panose="02020603050405020304" pitchFamily="18" charset="0"/>
                <a:cs typeface="Times New Roman" panose="02020603050405020304" pitchFamily="18" charset="0"/>
              </a:rPr>
              <a:t>	</a:t>
            </a:r>
            <a:r>
              <a:rPr lang="ru-RU" sz="3600" smtClean="0">
                <a:latin typeface="Times New Roman" panose="02020603050405020304" pitchFamily="18" charset="0"/>
                <a:cs typeface="Times New Roman" panose="02020603050405020304" pitchFamily="18" charset="0"/>
              </a:rPr>
              <a:t>Мысалы, алқаптардың бір түрінен екіншісіне аудару керектігін негіздеу үшін олардың нақты жай-күйін білу қажет, сондай-ақ олардың көлемі, кеңістікте орналасуы, бедері, топырақтары, геоботаникалық құрамы, шаруашылық пайдалану және т. б. туралы толық мәліметтер болуы қажет.</a:t>
            </a:r>
            <a:endParaRPr lang="ru-RU"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5148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1" y="632012"/>
            <a:ext cx="11120717" cy="5513293"/>
          </a:xfrm>
        </p:spPr>
        <p:txBody>
          <a:bodyPr>
            <a:noAutofit/>
          </a:bodyPr>
          <a:lstStyle/>
          <a:p>
            <a:pPr lvl="0" algn="just"/>
            <a:r>
              <a:rPr lang="ru-RU" sz="4000" b="1" smtClean="0">
                <a:latin typeface="Times New Roman" panose="02020603050405020304" pitchFamily="18" charset="0"/>
                <a:cs typeface="Times New Roman" panose="02020603050405020304" pitchFamily="18" charset="0"/>
              </a:rPr>
              <a:t>	Мемлекетт</a:t>
            </a:r>
            <a:r>
              <a:rPr lang="en-US" sz="4000" b="1">
                <a:latin typeface="Times New Roman" panose="02020603050405020304" pitchFamily="18" charset="0"/>
                <a:cs typeface="Times New Roman" panose="02020603050405020304" pitchFamily="18" charset="0"/>
              </a:rPr>
              <a:t>i</a:t>
            </a:r>
            <a:r>
              <a:rPr lang="ru-RU" sz="4000" b="1">
                <a:latin typeface="Times New Roman" panose="02020603050405020304" pitchFamily="18" charset="0"/>
                <a:cs typeface="Times New Roman" panose="02020603050405020304" pitchFamily="18" charset="0"/>
              </a:rPr>
              <a:t>к жер кадастры </a:t>
            </a:r>
            <a:r>
              <a:rPr lang="ru-RU" sz="4000">
                <a:latin typeface="Times New Roman" panose="02020603050405020304" pitchFamily="18" charset="0"/>
                <a:cs typeface="Times New Roman" panose="02020603050405020304" pitchFamily="18" charset="0"/>
              </a:rPr>
              <a:t>Қазақстан Республикасы жер</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н</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ң табиғи және шаруашылық жағдайы, жер учаскелер</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н</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ң орналасқан жер</a:t>
            </a:r>
            <a:r>
              <a:rPr lang="en-US" sz="4000">
                <a:latin typeface="Times New Roman" panose="02020603050405020304" pitchFamily="18" charset="0"/>
                <a:cs typeface="Times New Roman" panose="02020603050405020304" pitchFamily="18" charset="0"/>
              </a:rPr>
              <a:t>i, </a:t>
            </a:r>
            <a:r>
              <a:rPr lang="ru-RU" sz="4000">
                <a:latin typeface="Times New Roman" panose="02020603050405020304" pitchFamily="18" charset="0"/>
                <a:cs typeface="Times New Roman" panose="02020603050405020304" pitchFamily="18" charset="0"/>
              </a:rPr>
              <a:t>нысаналы пайдаланылуы, мөлшер</a:t>
            </a:r>
            <a:r>
              <a:rPr lang="en-US" sz="4000">
                <a:latin typeface="Times New Roman" panose="02020603050405020304" pitchFamily="18" charset="0"/>
                <a:cs typeface="Times New Roman" panose="02020603050405020304" pitchFamily="18" charset="0"/>
              </a:rPr>
              <a:t>i </a:t>
            </a:r>
            <a:r>
              <a:rPr lang="ru-RU" sz="4000">
                <a:latin typeface="Times New Roman" panose="02020603050405020304" pitchFamily="18" charset="0"/>
                <a:cs typeface="Times New Roman" panose="02020603050405020304" pitchFamily="18" charset="0"/>
              </a:rPr>
              <a:t>мен шекарасы, олардың сапалық сипаттамасы туралы, жер пайдаланудың есепке алынуы мен жер учаскелер</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н</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ң кадастрлық құны туралы мәл</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меттерд</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ң, өзге де қажетт</a:t>
            </a:r>
            <a:r>
              <a:rPr lang="en-US" sz="4000">
                <a:latin typeface="Times New Roman" panose="02020603050405020304" pitchFamily="18" charset="0"/>
                <a:cs typeface="Times New Roman" panose="02020603050405020304" pitchFamily="18" charset="0"/>
              </a:rPr>
              <a:t>i </a:t>
            </a:r>
            <a:r>
              <a:rPr lang="ru-RU" sz="4000">
                <a:latin typeface="Times New Roman" panose="02020603050405020304" pitchFamily="18" charset="0"/>
                <a:cs typeface="Times New Roman" panose="02020603050405020304" pitchFamily="18" charset="0"/>
              </a:rPr>
              <a:t>мәл</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меттерд</a:t>
            </a:r>
            <a:r>
              <a:rPr lang="en-US" sz="4000">
                <a:latin typeface="Times New Roman" panose="02020603050405020304" pitchFamily="18" charset="0"/>
                <a:cs typeface="Times New Roman" panose="02020603050405020304" pitchFamily="18" charset="0"/>
              </a:rPr>
              <a:t>i</a:t>
            </a:r>
            <a:r>
              <a:rPr lang="ru-RU" sz="4000">
                <a:latin typeface="Times New Roman" panose="02020603050405020304" pitchFamily="18" charset="0"/>
                <a:cs typeface="Times New Roman" panose="02020603050405020304" pitchFamily="18" charset="0"/>
              </a:rPr>
              <a:t>ң жүйес</a:t>
            </a:r>
            <a:r>
              <a:rPr lang="en-US" sz="4000">
                <a:latin typeface="Times New Roman" panose="02020603050405020304" pitchFamily="18" charset="0"/>
                <a:cs typeface="Times New Roman" panose="02020603050405020304" pitchFamily="18" charset="0"/>
              </a:rPr>
              <a:t>i </a:t>
            </a:r>
            <a:r>
              <a:rPr lang="ru-RU" sz="4000">
                <a:latin typeface="Times New Roman" panose="02020603050405020304" pitchFamily="18" charset="0"/>
                <a:cs typeface="Times New Roman" panose="02020603050405020304" pitchFamily="18" charset="0"/>
              </a:rPr>
              <a:t>болып табылады.</a:t>
            </a:r>
            <a:endParaRPr lang="ru-RU" sz="40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77586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5</Words>
  <Application>Microsoft Office PowerPoint</Application>
  <PresentationFormat>Широкоэкранный</PresentationFormat>
  <Paragraphs>18</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Calibri</vt:lpstr>
      <vt:lpstr>Calibri Light</vt:lpstr>
      <vt:lpstr>Times New Roman</vt:lpstr>
      <vt:lpstr>Тема Office</vt:lpstr>
      <vt:lpstr>ЖЕР КАДАСТРЫ ТУРАЛЫ ТҮСІНІК.  ҚАЗАҚСТАН РЕСПУБЛИКАСЫНДА ЖЕР РЕФОРМАСЫ ЖАҒДАЙЫНДАҒЫ ОНЫҢ МАЗМҰНЫ.</vt:lpstr>
      <vt:lpstr> Материалдық және салық салу объектісі ретінде жер туралы мағұлматтарды объективті түрде алу қажеттілігінен тарихи жер кадастры туындады.  Мемлекеттің пайда болуымен бірге жер мемлекеттік кіріс және арнайы салық объектісіне айналды. Сондықтан қоғамның бір белгілі даму сатысында алдымен жерді есепке алу, содан кейін оны бағалау кажеттігі пайда болды, яғни жер кадастрын жүргізу қажеттілігі туындады. </vt:lpstr>
      <vt:lpstr> </vt:lpstr>
      <vt:lpstr> </vt:lpstr>
      <vt:lpstr> </vt:lpstr>
      <vt:lpstr> </vt:lpstr>
      <vt:lpstr> </vt:lpstr>
      <vt:lpstr> Мемлекеттiк жер кадастры Қазақстан Республикасы жерiнiң табиғи және шаруашылық жағдайы, жер учаскелерiнiң орналасқан жерi, нысаналы пайдаланылуы, мөлшерi мен шекарасы, олардың сапалық сипаттамасы туралы, жер пайдаланудың есепке алынуы мен жер учаскелерiнiң кадастрлық құны туралы мәлiметтердiң, өзге де қажеттi мәлiметтердiң жүйесi болып табылады.</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КАДАСТРЫ ТУРАЛЫ ТҮСІНІК.  ҚАЗАҚСТАН РЕСПУБЛИКАСЫНДА ЖЕР РЕФОРМАСЫ ЖАҒДАЙЫНДАҒЫ ОНЫҢ МАЗМҰНЫ.</dc:title>
  <dc:creator>RePack by Diakov</dc:creator>
  <cp:lastModifiedBy>RePack by Diakov</cp:lastModifiedBy>
  <cp:revision>22</cp:revision>
  <dcterms:created xsi:type="dcterms:W3CDTF">2021-01-26T06:14:42Z</dcterms:created>
  <dcterms:modified xsi:type="dcterms:W3CDTF">2021-01-26T07:19:11Z</dcterms:modified>
</cp:coreProperties>
</file>